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60" r:id="rId5"/>
    <p:sldId id="370" r:id="rId6"/>
    <p:sldId id="261" r:id="rId7"/>
    <p:sldId id="369" r:id="rId8"/>
    <p:sldId id="371" r:id="rId9"/>
    <p:sldId id="372" r:id="rId10"/>
    <p:sldId id="378" r:id="rId11"/>
    <p:sldId id="379" r:id="rId12"/>
    <p:sldId id="380" r:id="rId13"/>
    <p:sldId id="381" r:id="rId14"/>
    <p:sldId id="382" r:id="rId15"/>
    <p:sldId id="383" r:id="rId16"/>
    <p:sldId id="384" r:id="rId17"/>
    <p:sldId id="385" r:id="rId18"/>
    <p:sldId id="386" r:id="rId19"/>
    <p:sldId id="375" r:id="rId20"/>
    <p:sldId id="376" r:id="rId21"/>
    <p:sldId id="377" r:id="rId22"/>
    <p:sldId id="275" r:id="rId23"/>
    <p:sldId id="350" r:id="rId24"/>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Consolas" panose="020B0609020204030204" pitchFamily="49" charset="0"/>
      <p:regular r:id="rId30"/>
      <p:bold r:id="rId31"/>
      <p:italic r:id="rId32"/>
      <p:boldItalic r:id="rId33"/>
    </p:embeddedFont>
    <p:embeddedFont>
      <p:font typeface="Gidole" panose="02000503000000000000" pitchFamily="50" charset="0"/>
      <p:regular r:id="rId34"/>
    </p:embeddedFont>
    <p:embeddedFont>
      <p:font typeface="Open Sans Extra Bold"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9"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48" d="100"/>
          <a:sy n="48" d="100"/>
        </p:scale>
        <p:origin x="1070" y="55"/>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in next couple slides I’ll say a little more about where I’m coming from and then we’ll look at the objectives for the presentation and so forth. </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6984086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probability. So this chapter sounds pretty intimidating but I try to make it very hands on and fun. You’ll learn a bit about probability distributions, especially the normal distribution and things like the central limit theorem and law of large numbers because the normal distribution is super important for inferential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416924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you’ll learn a bit about inferential statistics, so you’re still in Excel, and if concepts like the p-value and statistical significance don’t make sense, please check this chapter out and I think this will help.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4210916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heard that correlation does not imply causation. But what does this really mean? You’ll learn a bit about correlation and regression here.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450910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is more of a conceptual chapter. It will help you situate Excel, R and Python all in what I call the broader data analytics stack.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14105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will be an introduction to R coding and Rstudio.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1420418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about structure</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749791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some things like rows, filters, joins</a:t>
            </a:r>
          </a:p>
          <a:p>
            <a:r>
              <a:rPr lang="en-US" dirty="0"/>
              <a:t>Visualizations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959631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it all together </a:t>
            </a:r>
          </a:p>
          <a:p>
            <a:r>
              <a:rPr lang="en-US" dirty="0"/>
              <a:t>Statistical analysis in R so you are able to __________</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8408462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third part is pretty much Part II but Python. We’ll go through the same steps pretty identically except it will be in </a:t>
            </a:r>
            <a:r>
              <a:rPr lang="en-US" dirty="0" err="1"/>
              <a:t>Jupyter</a:t>
            </a:r>
            <a:r>
              <a:rPr lang="en-US" dirty="0"/>
              <a:t> Notebooks.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04440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a couple of things, how to get your hands on the book and yes I’ll explain where the bird comes from. </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3308048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George, I run Stringfest Analytics. My goal is really to help people and organizations get better at data, I was a junior analyst once and was totally overwhelmed and shocked at what I needed to do at data and how much I wasn’t ready for. So that just kind of stuck with me and I thought about what a market solution might look like.</a:t>
            </a:r>
            <a:br>
              <a:rPr lang="en-US" dirty="0"/>
            </a:br>
            <a:br>
              <a:rPr lang="en-US" dirty="0"/>
            </a:br>
            <a:r>
              <a:rPr lang="en-US" dirty="0"/>
              <a:t>That in large part started with my blog, check it out. I post there a lot about analytics and analytics education. And things have just grown and grown from there. The book has been a cool new project and I’m excited to share a little bit about it here, so this is what I have in store on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1412602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 couple of options to get the book. </a:t>
            </a:r>
            <a:br>
              <a:rPr lang="en-US" dirty="0"/>
            </a:br>
            <a:r>
              <a:rPr lang="en-US" dirty="0"/>
              <a:t>First, you can read it for free with a 30-day subscription to O’Reilly Online Learning.</a:t>
            </a:r>
          </a:p>
          <a:p>
            <a:endParaRPr lang="en-US" dirty="0"/>
          </a:p>
          <a:p>
            <a:r>
              <a:rPr lang="en-US" dirty="0"/>
              <a:t>That link will also be at georgejmount.com/book which will have other resources and places to buy the book.</a:t>
            </a:r>
          </a:p>
          <a:p>
            <a:endParaRPr lang="en-US" dirty="0"/>
          </a:p>
          <a:p>
            <a:r>
              <a:rPr lang="en-US" dirty="0"/>
              <a:t>In either case whether it’s O’Reilly Learning or Amazon, wherever, please leave a review if you check it out!</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1991631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what’s with the bird. Every O’Reilly book has an animal on the cover. Whether it’s intentional is debatable. </a:t>
            </a:r>
          </a:p>
          <a:p>
            <a:endParaRPr lang="en-US" dirty="0"/>
          </a:p>
          <a:p>
            <a:r>
              <a:rPr lang="en-US" dirty="0"/>
              <a:t>Now this is a Clark’s Nutcracker as in the explorer William Clark in Lewis &amp; Clark fame. What a good bird for a book titled “Advancing into Analytics.”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42541093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everyone! I hope this was a good overview for you, looking forward to taking any questions and discussing!</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1056788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I’d like to set the stage for why I wrote it in the first place, along with the basics of who it’s for and what they should know before getting started.</a:t>
            </a:r>
          </a:p>
          <a:p>
            <a:endParaRPr lang="en-US" dirty="0"/>
          </a:p>
          <a:p>
            <a:r>
              <a:rPr lang="en-US" dirty="0"/>
              <a:t>Then I’ll provide a quick tour of the book, this will also be good context for where I’m coming from and what I hope this book to do for you and for the community.</a:t>
            </a:r>
          </a:p>
          <a:p>
            <a:endParaRPr lang="en-US" dirty="0"/>
          </a:p>
          <a:p>
            <a:r>
              <a:rPr lang="en-US" dirty="0"/>
              <a:t>Finally I’ll leave you with some resources for getting to the book, I’ll take questions, and I know one question already will be what’s with the bird, so I’ll go over that.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why did I write this book? Let’s find out.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wasn’t a huge math student in school but I always </a:t>
            </a:r>
            <a:r>
              <a:rPr lang="en-US" dirty="0" err="1"/>
              <a:t>kinda</a:t>
            </a:r>
            <a:r>
              <a:rPr lang="en-US" dirty="0"/>
              <a:t> liked statistics and building models. R and Python seemed like natural fits for getting into that line of work but I really didn’t find good content for that as an Excel user. Too much of it was quite disparaging about using Excel in the first place rather than use that as a really cool jumping-off point. </a:t>
            </a:r>
          </a:p>
          <a:p>
            <a:endParaRPr lang="en-US" dirty="0"/>
          </a:p>
          <a:p>
            <a:r>
              <a:rPr lang="en-US" dirty="0"/>
              <a:t>So my goal for this book was to make that a really clear path from Excel to R and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3751524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Specifically to do this. I have the learning objective right here in the preface. </a:t>
            </a:r>
          </a:p>
          <a:p>
            <a:endParaRPr lang="en-US" dirty="0"/>
          </a:p>
          <a:p>
            <a:r>
              <a:rPr lang="en-US" dirty="0"/>
              <a:t>Now this learning objective if you break it down requires quite a lot of skills. </a:t>
            </a:r>
          </a:p>
          <a:p>
            <a:endParaRPr lang="en-US" dirty="0"/>
          </a:p>
          <a:p>
            <a:r>
              <a:rPr lang="en-US" dirty="0"/>
              <a:t>We’re able to fulfill all these things because of that straight learning path, but there are some prerequisites</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499057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this sounds good, you may be interested in this, now is it for you? Here are my technical pre-requisites, it does require some Excel. And if you need practice with these topics, I suggest this book.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437937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take a quick tour through the book, it’s 3 Parts and 14 chapters.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3804853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part is done in Excel. We’ll start with exploratory data analysis. So when you are confronted with a new dataset you have some framework for sizing up the variables, summarizing and visualizing them and so forth.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3634136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stringfestanalytics.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hyperlink" Target="http://georgejmount.com/book/" TargetMode="External"/><Relationship Id="rId4" Type="http://schemas.openxmlformats.org/officeDocument/2006/relationships/hyperlink" Target="https://learning.oreilly.com/get-learning/?code=MOUNT2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5638800" y="5238750"/>
            <a:ext cx="11620499" cy="2795637"/>
          </a:xfrm>
          <a:prstGeom prst="rect">
            <a:avLst/>
          </a:prstGeom>
        </p:spPr>
        <p:txBody>
          <a:bodyPr wrap="square" lIns="0" tIns="0" rIns="0" bIns="0" rtlCol="0" anchor="t">
            <a:spAutoFit/>
          </a:bodyPr>
          <a:lstStyle/>
          <a:p>
            <a:pPr algn="r">
              <a:lnSpc>
                <a:spcPts val="10900"/>
              </a:lnSpc>
            </a:pPr>
            <a:r>
              <a:rPr lang="en-US" sz="10000" b="1" i="1" spc="600" dirty="0">
                <a:solidFill>
                  <a:srgbClr val="000000"/>
                </a:solidFill>
                <a:latin typeface="League Spartan Bold"/>
              </a:rPr>
              <a:t>ADVANCING INTO ANALYTICS</a:t>
            </a:r>
          </a:p>
        </p:txBody>
      </p:sp>
      <p:pic>
        <p:nvPicPr>
          <p:cNvPr id="1026" name="Picture 2" descr="Advancing into Analytics Cover Image">
            <a:extLst>
              <a:ext uri="{FF2B5EF4-FFF2-40B4-BE49-F238E27FC236}">
                <a16:creationId xmlns:a16="http://schemas.microsoft.com/office/drawing/2014/main" id="{C40CDBC0-1EC0-41A0-87B1-2210EE1819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92" y="5060590"/>
            <a:ext cx="4056092" cy="52977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b="1"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1" name="Picture 10">
            <a:extLst>
              <a:ext uri="{FF2B5EF4-FFF2-40B4-BE49-F238E27FC236}">
                <a16:creationId xmlns:a16="http://schemas.microsoft.com/office/drawing/2014/main" id="{2B54BAE0-7A68-4DFB-B522-FAAD3A26C691}"/>
              </a:ext>
            </a:extLst>
          </p:cNvPr>
          <p:cNvPicPr>
            <a:picLocks noChangeAspect="1"/>
          </p:cNvPicPr>
          <p:nvPr/>
        </p:nvPicPr>
        <p:blipFill>
          <a:blip r:embed="rId4"/>
          <a:stretch>
            <a:fillRect/>
          </a:stretch>
        </p:blipFill>
        <p:spPr>
          <a:xfrm>
            <a:off x="5683283" y="6554401"/>
            <a:ext cx="12460998" cy="3581400"/>
          </a:xfrm>
          <a:prstGeom prst="rect">
            <a:avLst/>
          </a:prstGeom>
        </p:spPr>
      </p:pic>
    </p:spTree>
    <p:extLst>
      <p:ext uri="{BB962C8B-B14F-4D97-AF65-F5344CB8AC3E}">
        <p14:creationId xmlns:p14="http://schemas.microsoft.com/office/powerpoint/2010/main" val="2035173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b="1"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0" name="Picture 9">
            <a:extLst>
              <a:ext uri="{FF2B5EF4-FFF2-40B4-BE49-F238E27FC236}">
                <a16:creationId xmlns:a16="http://schemas.microsoft.com/office/drawing/2014/main" id="{588D2D97-8A43-4469-8A7C-BFF50F57ADBF}"/>
              </a:ext>
            </a:extLst>
          </p:cNvPr>
          <p:cNvPicPr>
            <a:picLocks noChangeAspect="1"/>
          </p:cNvPicPr>
          <p:nvPr/>
        </p:nvPicPr>
        <p:blipFill>
          <a:blip r:embed="rId4"/>
          <a:stretch>
            <a:fillRect/>
          </a:stretch>
        </p:blipFill>
        <p:spPr>
          <a:xfrm>
            <a:off x="7949129" y="5448300"/>
            <a:ext cx="10338871" cy="4838700"/>
          </a:xfrm>
          <a:prstGeom prst="rect">
            <a:avLst/>
          </a:prstGeom>
        </p:spPr>
      </p:pic>
    </p:spTree>
    <p:extLst>
      <p:ext uri="{BB962C8B-B14F-4D97-AF65-F5344CB8AC3E}">
        <p14:creationId xmlns:p14="http://schemas.microsoft.com/office/powerpoint/2010/main" val="3620810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b="1"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1" name="Picture 10">
            <a:extLst>
              <a:ext uri="{FF2B5EF4-FFF2-40B4-BE49-F238E27FC236}">
                <a16:creationId xmlns:a16="http://schemas.microsoft.com/office/drawing/2014/main" id="{3E88A465-A54C-4A47-AA53-5A46CDB6A417}"/>
              </a:ext>
            </a:extLst>
          </p:cNvPr>
          <p:cNvPicPr>
            <a:picLocks noChangeAspect="1"/>
          </p:cNvPicPr>
          <p:nvPr/>
        </p:nvPicPr>
        <p:blipFill>
          <a:blip r:embed="rId4"/>
          <a:stretch>
            <a:fillRect/>
          </a:stretch>
        </p:blipFill>
        <p:spPr>
          <a:xfrm>
            <a:off x="7659429" y="4925095"/>
            <a:ext cx="10628571" cy="5361905"/>
          </a:xfrm>
          <a:prstGeom prst="rect">
            <a:avLst/>
          </a:prstGeom>
        </p:spPr>
      </p:pic>
    </p:spTree>
    <p:extLst>
      <p:ext uri="{BB962C8B-B14F-4D97-AF65-F5344CB8AC3E}">
        <p14:creationId xmlns:p14="http://schemas.microsoft.com/office/powerpoint/2010/main" val="2876188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b="1" dirty="0">
                <a:latin typeface="Gidole" panose="020B0604020202020204" charset="0"/>
              </a:rPr>
              <a:t>The Data Analytics Stack</a:t>
            </a:r>
          </a:p>
        </p:txBody>
      </p:sp>
      <p:pic>
        <p:nvPicPr>
          <p:cNvPr id="10" name="Picture 9">
            <a:extLst>
              <a:ext uri="{FF2B5EF4-FFF2-40B4-BE49-F238E27FC236}">
                <a16:creationId xmlns:a16="http://schemas.microsoft.com/office/drawing/2014/main" id="{E5DDE79B-4694-48B1-AB4C-0F7C238230ED}"/>
              </a:ext>
            </a:extLst>
          </p:cNvPr>
          <p:cNvPicPr>
            <a:picLocks noChangeAspect="1"/>
          </p:cNvPicPr>
          <p:nvPr/>
        </p:nvPicPr>
        <p:blipFill>
          <a:blip r:embed="rId4"/>
          <a:stretch>
            <a:fillRect/>
          </a:stretch>
        </p:blipFill>
        <p:spPr>
          <a:xfrm>
            <a:off x="6465293" y="6057900"/>
            <a:ext cx="11642950" cy="4229100"/>
          </a:xfrm>
          <a:prstGeom prst="rect">
            <a:avLst/>
          </a:prstGeom>
        </p:spPr>
      </p:pic>
    </p:spTree>
    <p:extLst>
      <p:ext uri="{BB962C8B-B14F-4D97-AF65-F5344CB8AC3E}">
        <p14:creationId xmlns:p14="http://schemas.microsoft.com/office/powerpoint/2010/main" val="3604401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b="1" dirty="0">
                <a:latin typeface="Gidole" panose="020B0604020202020204" charset="0"/>
              </a:rPr>
              <a:t>6. First Steps with R for Excel Users</a:t>
            </a:r>
          </a:p>
          <a:p>
            <a:r>
              <a:rPr lang="en-US" sz="3600"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9218" name="Picture 2">
            <a:extLst>
              <a:ext uri="{FF2B5EF4-FFF2-40B4-BE49-F238E27FC236}">
                <a16:creationId xmlns:a16="http://schemas.microsoft.com/office/drawing/2014/main" id="{156E1FA9-E33B-4F94-B59C-B6E036F17A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48600" y="4152900"/>
            <a:ext cx="11430000" cy="642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5997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b="1"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10" name="Picture 9">
            <a:extLst>
              <a:ext uri="{FF2B5EF4-FFF2-40B4-BE49-F238E27FC236}">
                <a16:creationId xmlns:a16="http://schemas.microsoft.com/office/drawing/2014/main" id="{163D8D35-8A94-4F98-B779-BEBF99DB9EA7}"/>
              </a:ext>
            </a:extLst>
          </p:cNvPr>
          <p:cNvPicPr>
            <a:picLocks noChangeAspect="1"/>
          </p:cNvPicPr>
          <p:nvPr/>
        </p:nvPicPr>
        <p:blipFill>
          <a:blip r:embed="rId4"/>
          <a:stretch>
            <a:fillRect/>
          </a:stretch>
        </p:blipFill>
        <p:spPr>
          <a:xfrm>
            <a:off x="8433631" y="3901796"/>
            <a:ext cx="9431438" cy="3603679"/>
          </a:xfrm>
          <a:prstGeom prst="rect">
            <a:avLst/>
          </a:prstGeom>
        </p:spPr>
      </p:pic>
      <p:pic>
        <p:nvPicPr>
          <p:cNvPr id="11" name="Picture 10">
            <a:extLst>
              <a:ext uri="{FF2B5EF4-FFF2-40B4-BE49-F238E27FC236}">
                <a16:creationId xmlns:a16="http://schemas.microsoft.com/office/drawing/2014/main" id="{4CF53D62-36C9-4FB9-9909-82198C59C749}"/>
              </a:ext>
            </a:extLst>
          </p:cNvPr>
          <p:cNvPicPr>
            <a:picLocks noChangeAspect="1"/>
          </p:cNvPicPr>
          <p:nvPr/>
        </p:nvPicPr>
        <p:blipFill>
          <a:blip r:embed="rId5"/>
          <a:stretch>
            <a:fillRect/>
          </a:stretch>
        </p:blipFill>
        <p:spPr>
          <a:xfrm>
            <a:off x="8459674" y="7505475"/>
            <a:ext cx="7507752" cy="1524225"/>
          </a:xfrm>
          <a:prstGeom prst="rect">
            <a:avLst/>
          </a:prstGeom>
        </p:spPr>
      </p:pic>
    </p:spTree>
    <p:extLst>
      <p:ext uri="{BB962C8B-B14F-4D97-AF65-F5344CB8AC3E}">
        <p14:creationId xmlns:p14="http://schemas.microsoft.com/office/powerpoint/2010/main" val="1384855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dirty="0">
                <a:latin typeface="Gidole" panose="020B0604020202020204" charset="0"/>
              </a:rPr>
              <a:t>7. Data Structures in R</a:t>
            </a:r>
          </a:p>
          <a:p>
            <a:r>
              <a:rPr lang="en-US" sz="3600" b="1" dirty="0">
                <a:latin typeface="Gidole" panose="020B0604020202020204" charset="0"/>
              </a:rPr>
              <a:t>8. Data Manipulation and Visualization in R</a:t>
            </a:r>
          </a:p>
          <a:p>
            <a:r>
              <a:rPr lang="en-US" sz="3600" dirty="0">
                <a:latin typeface="Gidole" panose="020B0604020202020204" charset="0"/>
              </a:rPr>
              <a:t>9. Capstone: R for Data Analytics</a:t>
            </a:r>
          </a:p>
        </p:txBody>
      </p:sp>
      <p:pic>
        <p:nvPicPr>
          <p:cNvPr id="12" name="Picture 11">
            <a:extLst>
              <a:ext uri="{FF2B5EF4-FFF2-40B4-BE49-F238E27FC236}">
                <a16:creationId xmlns:a16="http://schemas.microsoft.com/office/drawing/2014/main" id="{C2D1FFFA-32CC-474A-903E-89F115C06F08}"/>
              </a:ext>
            </a:extLst>
          </p:cNvPr>
          <p:cNvPicPr>
            <a:picLocks noChangeAspect="1"/>
          </p:cNvPicPr>
          <p:nvPr/>
        </p:nvPicPr>
        <p:blipFill>
          <a:blip r:embed="rId4"/>
          <a:stretch>
            <a:fillRect/>
          </a:stretch>
        </p:blipFill>
        <p:spPr>
          <a:xfrm>
            <a:off x="8610600" y="3812713"/>
            <a:ext cx="9525000" cy="6438115"/>
          </a:xfrm>
          <a:prstGeom prst="rect">
            <a:avLst/>
          </a:prstGeom>
        </p:spPr>
      </p:pic>
    </p:spTree>
    <p:extLst>
      <p:ext uri="{BB962C8B-B14F-4D97-AF65-F5344CB8AC3E}">
        <p14:creationId xmlns:p14="http://schemas.microsoft.com/office/powerpoint/2010/main" val="2644481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 FROM EXCEL TO R</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308324"/>
          </a:xfrm>
          <a:prstGeom prst="rect">
            <a:avLst/>
          </a:prstGeom>
          <a:noFill/>
        </p:spPr>
        <p:txBody>
          <a:bodyPr wrap="square" rtlCol="0">
            <a:spAutoFit/>
          </a:bodyPr>
          <a:lstStyle/>
          <a:p>
            <a:r>
              <a:rPr lang="en-US" sz="3600" dirty="0">
                <a:latin typeface="Gidole" panose="020B0604020202020204" charset="0"/>
              </a:rPr>
              <a:t>6. First Steps with R for Excel Users</a:t>
            </a:r>
          </a:p>
          <a:p>
            <a:r>
              <a:rPr lang="en-US" sz="3600" dirty="0">
                <a:latin typeface="Gidole" panose="020B0604020202020204" charset="0"/>
              </a:rPr>
              <a:t>7. Data Structures in R</a:t>
            </a:r>
          </a:p>
          <a:p>
            <a:r>
              <a:rPr lang="en-US" sz="3600" dirty="0">
                <a:latin typeface="Gidole" panose="020B0604020202020204" charset="0"/>
              </a:rPr>
              <a:t>8. Data Manipulation and Visualization in R</a:t>
            </a:r>
          </a:p>
          <a:p>
            <a:r>
              <a:rPr lang="en-US" sz="3600" b="1" dirty="0">
                <a:latin typeface="Gidole" panose="020B0604020202020204" charset="0"/>
              </a:rPr>
              <a:t>9. Capstone: R for Data Analytics</a:t>
            </a:r>
          </a:p>
        </p:txBody>
      </p:sp>
      <p:pic>
        <p:nvPicPr>
          <p:cNvPr id="10" name="Picture 9">
            <a:extLst>
              <a:ext uri="{FF2B5EF4-FFF2-40B4-BE49-F238E27FC236}">
                <a16:creationId xmlns:a16="http://schemas.microsoft.com/office/drawing/2014/main" id="{1F5413CE-B7F2-437F-9C0F-2451B38F1522}"/>
              </a:ext>
            </a:extLst>
          </p:cNvPr>
          <p:cNvPicPr>
            <a:picLocks noChangeAspect="1"/>
          </p:cNvPicPr>
          <p:nvPr/>
        </p:nvPicPr>
        <p:blipFill>
          <a:blip r:embed="rId4"/>
          <a:stretch>
            <a:fillRect/>
          </a:stretch>
        </p:blipFill>
        <p:spPr>
          <a:xfrm>
            <a:off x="8382000" y="3644776"/>
            <a:ext cx="9906000" cy="6642224"/>
          </a:xfrm>
          <a:prstGeom prst="rect">
            <a:avLst/>
          </a:prstGeom>
        </p:spPr>
      </p:pic>
    </p:spTree>
    <p:extLst>
      <p:ext uri="{BB962C8B-B14F-4D97-AF65-F5344CB8AC3E}">
        <p14:creationId xmlns:p14="http://schemas.microsoft.com/office/powerpoint/2010/main" val="65195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III. FROM EXCEL TO PYTHON</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r>
              <a:rPr lang="en-US" sz="3600" dirty="0">
                <a:latin typeface="Gidole" panose="020B0604020202020204" charset="0"/>
              </a:rPr>
              <a:t>10. First Steps with Python for Excel Users</a:t>
            </a:r>
          </a:p>
          <a:p>
            <a:r>
              <a:rPr lang="en-US" sz="3600" dirty="0">
                <a:latin typeface="Gidole" panose="020B0604020202020204" charset="0"/>
              </a:rPr>
              <a:t>11. Data Structures in Python</a:t>
            </a:r>
          </a:p>
          <a:p>
            <a:r>
              <a:rPr lang="en-US" sz="3600" dirty="0">
                <a:latin typeface="Gidole" panose="020B0604020202020204" charset="0"/>
              </a:rPr>
              <a:t>12. Data Manipulation and Visualization in R</a:t>
            </a:r>
          </a:p>
          <a:p>
            <a:r>
              <a:rPr lang="en-US" sz="3600" dirty="0">
                <a:latin typeface="Gidole" panose="020B0604020202020204" charset="0"/>
              </a:rPr>
              <a:t>13. Capstone: Python for Data Analytics</a:t>
            </a:r>
          </a:p>
          <a:p>
            <a:r>
              <a:rPr lang="en-US" sz="3600" dirty="0">
                <a:latin typeface="Gidole" panose="020B0604020202020204" charset="0"/>
              </a:rPr>
              <a:t>14. Conclusion and Next Steps</a:t>
            </a:r>
          </a:p>
        </p:txBody>
      </p:sp>
      <p:pic>
        <p:nvPicPr>
          <p:cNvPr id="11" name="Picture 10">
            <a:extLst>
              <a:ext uri="{FF2B5EF4-FFF2-40B4-BE49-F238E27FC236}">
                <a16:creationId xmlns:a16="http://schemas.microsoft.com/office/drawing/2014/main" id="{3198A4DC-6C2B-45BA-B6BE-675FD6CCBAC6}"/>
              </a:ext>
            </a:extLst>
          </p:cNvPr>
          <p:cNvPicPr>
            <a:picLocks noChangeAspect="1"/>
          </p:cNvPicPr>
          <p:nvPr/>
        </p:nvPicPr>
        <p:blipFill>
          <a:blip r:embed="rId4"/>
          <a:stretch>
            <a:fillRect/>
          </a:stretch>
        </p:blipFill>
        <p:spPr>
          <a:xfrm>
            <a:off x="6429948" y="6711409"/>
            <a:ext cx="11858052" cy="3576073"/>
          </a:xfrm>
          <a:prstGeom prst="rect">
            <a:avLst/>
          </a:prstGeom>
        </p:spPr>
      </p:pic>
    </p:spTree>
    <p:extLst>
      <p:ext uri="{BB962C8B-B14F-4D97-AF65-F5344CB8AC3E}">
        <p14:creationId xmlns:p14="http://schemas.microsoft.com/office/powerpoint/2010/main" val="490133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315200" y="342900"/>
            <a:ext cx="10553700" cy="1154162"/>
          </a:xfrm>
          <a:prstGeom prst="rect">
            <a:avLst/>
          </a:prstGeom>
        </p:spPr>
        <p:txBody>
          <a:bodyPr wrap="square" lIns="0" tIns="0" rIns="0" bIns="0" rtlCol="0" anchor="t">
            <a:spAutoFit/>
          </a:bodyPr>
          <a:lstStyle/>
          <a:p>
            <a:pPr algn="r">
              <a:lnSpc>
                <a:spcPts val="9000"/>
              </a:lnSpc>
            </a:pPr>
            <a:r>
              <a:rPr lang="en-US" sz="7500" b="1" spc="375" dirty="0">
                <a:solidFill>
                  <a:srgbClr val="FFFFFF"/>
                </a:solidFill>
                <a:latin typeface="League Spartan Bold"/>
              </a:rPr>
              <a:t>CONCLUSION</a:t>
            </a:r>
            <a:endParaRPr lang="en-US" sz="7500" b="1" i="1" spc="375" dirty="0">
              <a:solidFill>
                <a:srgbClr val="FFFFFF"/>
              </a:solidFill>
              <a:latin typeface="League Spartan Bold"/>
            </a:endParaRPr>
          </a:p>
        </p:txBody>
      </p:sp>
    </p:spTree>
    <p:extLst>
      <p:ext uri="{BB962C8B-B14F-4D97-AF65-F5344CB8AC3E}">
        <p14:creationId xmlns:p14="http://schemas.microsoft.com/office/powerpoint/2010/main" val="878348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055124"/>
            <a:ext cx="9556398" cy="4211144"/>
            <a:chOff x="0" y="-133350"/>
            <a:chExt cx="12741864" cy="5614858"/>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30"/>
              <a:ext cx="12741864" cy="3764278"/>
            </a:xfrm>
            <a:prstGeom prst="rect">
              <a:avLst/>
            </a:prstGeom>
          </p:spPr>
          <p:txBody>
            <a:bodyPr lIns="0" tIns="0" rIns="0" bIns="0" rtlCol="0" anchor="t">
              <a:spAutoFit/>
            </a:bodyPr>
            <a:lstStyle/>
            <a:p>
              <a:pPr algn="r">
                <a:lnSpc>
                  <a:spcPts val="4500"/>
                </a:lnSpc>
              </a:pPr>
              <a:r>
                <a:rPr lang="en-US" sz="3000" spc="30" dirty="0">
                  <a:solidFill>
                    <a:srgbClr val="000000"/>
                  </a:solidFill>
                  <a:latin typeface="Gidole"/>
                </a:rPr>
                <a:t>Founder, Stringfest Analytics</a:t>
              </a:r>
            </a:p>
            <a:p>
              <a:pPr algn="r">
                <a:lnSpc>
                  <a:spcPts val="4500"/>
                </a:lnSpc>
              </a:pPr>
              <a:endParaRPr lang="en-US" sz="3000" spc="30" dirty="0">
                <a:solidFill>
                  <a:srgbClr val="000000"/>
                </a:solidFill>
                <a:latin typeface="Gidole"/>
              </a:endParaRPr>
            </a:p>
            <a:p>
              <a:pPr marL="457200" indent="-457200">
                <a:lnSpc>
                  <a:spcPts val="4500"/>
                </a:lnSpc>
                <a:buFont typeface="Arial" panose="020B0604020202020204" pitchFamily="34" charset="0"/>
                <a:buChar char="•"/>
              </a:pPr>
              <a:r>
                <a:rPr lang="en-US" sz="3000" spc="30" dirty="0">
                  <a:solidFill>
                    <a:srgbClr val="000000"/>
                  </a:solidFill>
                  <a:latin typeface="Gidole"/>
                </a:rPr>
                <a:t>Data analyst &amp; educator</a:t>
              </a:r>
            </a:p>
            <a:p>
              <a:pPr marL="457200" indent="-457200">
                <a:lnSpc>
                  <a:spcPts val="4500"/>
                </a:lnSpc>
                <a:buFont typeface="Arial" panose="020B0604020202020204" pitchFamily="34" charset="0"/>
                <a:buChar char="•"/>
              </a:pPr>
              <a:r>
                <a:rPr lang="en-US" sz="3000" spc="30" dirty="0">
                  <a:solidFill>
                    <a:srgbClr val="000000"/>
                  </a:solidFill>
                  <a:latin typeface="Gidole"/>
                </a:rPr>
                <a:t>Analytics education blog: </a:t>
              </a:r>
              <a:r>
                <a:rPr lang="en-US" sz="3000" spc="30" dirty="0">
                  <a:solidFill>
                    <a:srgbClr val="000000"/>
                  </a:solidFill>
                  <a:latin typeface="Gidole"/>
                  <a:hlinkClick r:id="rId4" action="ppaction://hlinkfile"/>
                </a:rPr>
                <a:t>stringfestanalytics.com</a:t>
              </a:r>
              <a:r>
                <a:rPr lang="en-US" sz="3000" spc="30" dirty="0">
                  <a:solidFill>
                    <a:srgbClr val="000000"/>
                  </a:solidFill>
                  <a:latin typeface="Gidole"/>
                </a:rPr>
                <a:t> </a:t>
              </a:r>
            </a:p>
            <a:p>
              <a:pPr marL="457200" indent="-457200">
                <a:lnSpc>
                  <a:spcPts val="4500"/>
                </a:lnSpc>
                <a:buFont typeface="Arial" panose="020B0604020202020204" pitchFamily="34" charset="0"/>
                <a:buChar char="•"/>
              </a:pPr>
              <a:r>
                <a:rPr lang="en-US" sz="3000" spc="30" dirty="0">
                  <a:solidFill>
                    <a:srgbClr val="000000"/>
                  </a:solidFill>
                  <a:latin typeface="Gidole"/>
                </a:rPr>
                <a:t>Building analytics courses &amp; communities</a:t>
              </a:r>
            </a:p>
          </p:txBody>
        </p:sp>
      </p:grpSp>
      <p:pic>
        <p:nvPicPr>
          <p:cNvPr id="13" name="Picture 7">
            <a:extLst>
              <a:ext uri="{FF2B5EF4-FFF2-40B4-BE49-F238E27FC236}">
                <a16:creationId xmlns:a16="http://schemas.microsoft.com/office/drawing/2014/main" id="{4CE6FA00-F869-493C-A4E5-D219853D65DB}"/>
              </a:ext>
            </a:extLst>
          </p:cNvPr>
          <p:cNvPicPr>
            <a:picLocks noChangeAspect="1"/>
          </p:cNvPicPr>
          <p:nvPr/>
        </p:nvPicPr>
        <p:blipFill>
          <a:blip r:embed="rId5"/>
          <a:srcRect/>
          <a:stretch>
            <a:fillRect/>
          </a:stretch>
        </p:blipFill>
        <p:spPr>
          <a:xfrm>
            <a:off x="11339857" y="7200900"/>
            <a:ext cx="7279703" cy="533693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3785442" y="647700"/>
            <a:ext cx="10717116" cy="568617"/>
          </a:xfrm>
          <a:prstGeom prst="rect">
            <a:avLst/>
          </a:prstGeom>
        </p:spPr>
        <p:txBody>
          <a:bodyPr lIns="0" tIns="0" rIns="0" bIns="0" rtlCol="0" anchor="t">
            <a:spAutoFit/>
          </a:bodyPr>
          <a:lstStyle/>
          <a:p>
            <a:pPr marL="264160" lvl="1" algn="ctr">
              <a:lnSpc>
                <a:spcPts val="3840"/>
              </a:lnSpc>
            </a:pPr>
            <a:r>
              <a:rPr lang="en-US" sz="6000" b="1" spc="160" dirty="0">
                <a:solidFill>
                  <a:srgbClr val="000000"/>
                </a:solidFill>
                <a:latin typeface="League Spartan Bold"/>
              </a:rPr>
              <a:t>READ IT</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Rectangle 8">
            <a:extLst>
              <a:ext uri="{FF2B5EF4-FFF2-40B4-BE49-F238E27FC236}">
                <a16:creationId xmlns:a16="http://schemas.microsoft.com/office/drawing/2014/main" id="{35C94189-6ACF-465B-B791-1FFB617F114F}"/>
              </a:ext>
            </a:extLst>
          </p:cNvPr>
          <p:cNvSpPr/>
          <p:nvPr/>
        </p:nvSpPr>
        <p:spPr>
          <a:xfrm>
            <a:off x="1143000" y="3238500"/>
            <a:ext cx="8534400" cy="4524315"/>
          </a:xfrm>
          <a:prstGeom prst="rect">
            <a:avLst/>
          </a:prstGeom>
        </p:spPr>
        <p:txBody>
          <a:bodyPr wrap="square" numCol="1">
            <a:spAutoFit/>
          </a:bodyPr>
          <a:lstStyle/>
          <a:p>
            <a:r>
              <a:rPr lang="en-US" sz="4800" b="1" dirty="0">
                <a:latin typeface="Gidole" panose="020B0604020202020204" charset="0"/>
              </a:rPr>
              <a:t>FOR FREE</a:t>
            </a:r>
          </a:p>
          <a:p>
            <a:endParaRPr lang="en-US" sz="4800" b="1" dirty="0">
              <a:latin typeface="Gidole" panose="020B0604020202020204" charset="0"/>
            </a:endParaRPr>
          </a:p>
          <a:p>
            <a:pPr marL="285750" indent="-285750">
              <a:buFont typeface="Arial" panose="020B0604020202020204" pitchFamily="34" charset="0"/>
              <a:buChar char="•"/>
            </a:pPr>
            <a:r>
              <a:rPr lang="en-US" sz="4800" dirty="0">
                <a:latin typeface="Gidole" panose="020B0604020202020204" charset="0"/>
              </a:rPr>
              <a:t>30 days free: </a:t>
            </a:r>
            <a:r>
              <a:rPr lang="en-US" sz="4800" dirty="0">
                <a:latin typeface="Gidole" panose="020B0604020202020204" charset="0"/>
                <a:hlinkClick r:id="rId4"/>
              </a:rPr>
              <a:t>https://learning.oreilly.com/get-learning/?code=MOUNT21</a:t>
            </a:r>
            <a:r>
              <a:rPr lang="en-US" sz="4800" dirty="0">
                <a:latin typeface="Gidole" panose="020B0604020202020204" charset="0"/>
              </a:rPr>
              <a:t>  </a:t>
            </a:r>
          </a:p>
          <a:p>
            <a:pPr marL="285750" indent="-285750">
              <a:buFont typeface="Arial" panose="020B0604020202020204" pitchFamily="34" charset="0"/>
              <a:buChar char="•"/>
            </a:pPr>
            <a:r>
              <a:rPr lang="en-US" sz="4800" dirty="0">
                <a:latin typeface="Gidole" panose="020B0604020202020204" charset="0"/>
              </a:rPr>
              <a:t>Leave a review!</a:t>
            </a:r>
          </a:p>
        </p:txBody>
      </p:sp>
      <p:sp>
        <p:nvSpPr>
          <p:cNvPr id="11" name="Rectangle 10">
            <a:extLst>
              <a:ext uri="{FF2B5EF4-FFF2-40B4-BE49-F238E27FC236}">
                <a16:creationId xmlns:a16="http://schemas.microsoft.com/office/drawing/2014/main" id="{680C2E50-15B6-42D1-B60C-52E9F9DF51E2}"/>
              </a:ext>
            </a:extLst>
          </p:cNvPr>
          <p:cNvSpPr/>
          <p:nvPr/>
        </p:nvSpPr>
        <p:spPr>
          <a:xfrm>
            <a:off x="9144000" y="3055216"/>
            <a:ext cx="8534400" cy="4524315"/>
          </a:xfrm>
          <a:prstGeom prst="rect">
            <a:avLst/>
          </a:prstGeom>
        </p:spPr>
        <p:txBody>
          <a:bodyPr wrap="square" numCol="1">
            <a:spAutoFit/>
          </a:bodyPr>
          <a:lstStyle/>
          <a:p>
            <a:r>
              <a:rPr lang="en-US" sz="4800" b="1" dirty="0">
                <a:latin typeface="Gidole" panose="020B0604020202020204" charset="0"/>
              </a:rPr>
              <a:t>FOR KEEPS</a:t>
            </a:r>
          </a:p>
          <a:p>
            <a:endParaRPr lang="en-US" sz="4800" b="1" dirty="0">
              <a:latin typeface="Gidole" panose="020B0604020202020204" charset="0"/>
            </a:endParaRPr>
          </a:p>
          <a:p>
            <a:pPr marL="285750" indent="-285750">
              <a:buFont typeface="Arial" panose="020B0604020202020204" pitchFamily="34" charset="0"/>
              <a:buChar char="•"/>
            </a:pPr>
            <a:r>
              <a:rPr lang="en-US" sz="4800" dirty="0">
                <a:latin typeface="Gidole" panose="020B0604020202020204" charset="0"/>
              </a:rPr>
              <a:t>Buy paperback or </a:t>
            </a:r>
            <a:r>
              <a:rPr lang="en-US" sz="4800" dirty="0" err="1">
                <a:latin typeface="Gidole" panose="020B0604020202020204" charset="0"/>
              </a:rPr>
              <a:t>ebook</a:t>
            </a:r>
            <a:r>
              <a:rPr lang="en-US" sz="4800" dirty="0">
                <a:latin typeface="Gidole" panose="020B0604020202020204" charset="0"/>
              </a:rPr>
              <a:t> from various vendors: </a:t>
            </a:r>
            <a:r>
              <a:rPr lang="en-US" sz="4800" dirty="0">
                <a:latin typeface="Gidole" panose="020B0604020202020204" charset="0"/>
                <a:hlinkClick r:id="rId5"/>
              </a:rPr>
              <a:t>http://georgejmount.com/book/</a:t>
            </a:r>
            <a:r>
              <a:rPr lang="en-US" sz="4800" dirty="0">
                <a:latin typeface="Gidole" panose="020B0604020202020204" charset="0"/>
              </a:rPr>
              <a:t>  </a:t>
            </a:r>
          </a:p>
          <a:p>
            <a:pPr marL="285750" indent="-285750">
              <a:buFont typeface="Arial" panose="020B0604020202020204" pitchFamily="34" charset="0"/>
              <a:buChar char="•"/>
            </a:pPr>
            <a:r>
              <a:rPr lang="en-US" sz="4800" dirty="0">
                <a:latin typeface="Gidole" panose="020B0604020202020204" charset="0"/>
              </a:rPr>
              <a:t>Leave a review!</a:t>
            </a:r>
          </a:p>
        </p:txBody>
      </p:sp>
    </p:spTree>
    <p:extLst>
      <p:ext uri="{BB962C8B-B14F-4D97-AF65-F5344CB8AC3E}">
        <p14:creationId xmlns:p14="http://schemas.microsoft.com/office/powerpoint/2010/main" val="4069317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00401"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132158" y="5145321"/>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477000" y="399161"/>
            <a:ext cx="11212975" cy="4616648"/>
          </a:xfrm>
          <a:prstGeom prst="rect">
            <a:avLst/>
          </a:prstGeom>
        </p:spPr>
        <p:txBody>
          <a:bodyPr wrap="square" lIns="0" tIns="0" rIns="0" bIns="0" rtlCol="0" anchor="t">
            <a:spAutoFit/>
          </a:bodyPr>
          <a:lstStyle/>
          <a:p>
            <a:pPr algn="r">
              <a:lnSpc>
                <a:spcPts val="9000"/>
              </a:lnSpc>
            </a:pPr>
            <a:r>
              <a:rPr lang="en-US" sz="7500" spc="375" dirty="0">
                <a:solidFill>
                  <a:srgbClr val="000000"/>
                </a:solidFill>
                <a:latin typeface="League Spartan Bold"/>
              </a:rPr>
              <a:t>WHAT’S WITH THE BIRD?</a:t>
            </a:r>
          </a:p>
          <a:p>
            <a:pPr algn="r">
              <a:lnSpc>
                <a:spcPts val="9000"/>
              </a:lnSpc>
            </a:pPr>
            <a:endParaRPr lang="en-US" sz="7500" spc="375" dirty="0">
              <a:solidFill>
                <a:srgbClr val="000000"/>
              </a:solidFill>
              <a:latin typeface="League Spartan Bold"/>
            </a:endParaRPr>
          </a:p>
          <a:p>
            <a:pPr algn="r">
              <a:lnSpc>
                <a:spcPts val="9000"/>
              </a:lnSpc>
            </a:pPr>
            <a:r>
              <a:rPr lang="en-US" sz="6600" i="1" spc="375" dirty="0">
                <a:solidFill>
                  <a:srgbClr val="000000"/>
                </a:solidFill>
                <a:latin typeface="League Spartan Bold"/>
              </a:rPr>
              <a:t>Clark’s Nutcracker</a:t>
            </a:r>
          </a:p>
        </p:txBody>
      </p:sp>
      <p:pic>
        <p:nvPicPr>
          <p:cNvPr id="13" name="Picture 12">
            <a:extLst>
              <a:ext uri="{FF2B5EF4-FFF2-40B4-BE49-F238E27FC236}">
                <a16:creationId xmlns:a16="http://schemas.microsoft.com/office/drawing/2014/main" id="{B082F170-2934-4315-A274-A80B6C013009}"/>
              </a:ext>
            </a:extLst>
          </p:cNvPr>
          <p:cNvPicPr>
            <a:picLocks noChangeAspect="1"/>
          </p:cNvPicPr>
          <p:nvPr/>
        </p:nvPicPr>
        <p:blipFill>
          <a:blip r:embed="rId4"/>
          <a:stretch>
            <a:fillRect/>
          </a:stretch>
        </p:blipFill>
        <p:spPr>
          <a:xfrm>
            <a:off x="-130302" y="15916"/>
            <a:ext cx="5995179" cy="5125764"/>
          </a:xfrm>
          <a:prstGeom prst="rect">
            <a:avLst/>
          </a:prstGeom>
        </p:spPr>
      </p:pic>
    </p:spTree>
    <p:extLst>
      <p:ext uri="{BB962C8B-B14F-4D97-AF65-F5344CB8AC3E}">
        <p14:creationId xmlns:p14="http://schemas.microsoft.com/office/powerpoint/2010/main" val="43994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THANK YOU</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32639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236757"/>
            <a:ext cx="3650350" cy="392736"/>
          </a:xfrm>
          <a:prstGeom prst="rect">
            <a:avLst/>
          </a:prstGeom>
        </p:spPr>
        <p:txBody>
          <a:bodyPr lIns="0" tIns="0" rIns="0" bIns="0" rtlCol="0" anchor="t">
            <a:spAutoFit/>
          </a:bodyPr>
          <a:lstStyle/>
          <a:p>
            <a:pPr>
              <a:lnSpc>
                <a:spcPts val="3359"/>
              </a:lnSpc>
            </a:pPr>
            <a:r>
              <a:rPr lang="en-US" sz="2400" i="1" spc="192" dirty="0">
                <a:solidFill>
                  <a:srgbClr val="000000"/>
                </a:solidFill>
                <a:latin typeface="Gidole"/>
              </a:rPr>
              <a:t>Advancing into Analytics</a:t>
            </a:r>
          </a:p>
        </p:txBody>
      </p:sp>
      <p:sp>
        <p:nvSpPr>
          <p:cNvPr id="10" name="TextBox 10"/>
          <p:cNvSpPr txBox="1"/>
          <p:nvPr/>
        </p:nvSpPr>
        <p:spPr>
          <a:xfrm>
            <a:off x="3429000" y="392430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Why </a:t>
            </a:r>
            <a:r>
              <a:rPr lang="en-US" sz="3200" i="1" spc="30" dirty="0">
                <a:solidFill>
                  <a:srgbClr val="000000"/>
                </a:solidFill>
                <a:latin typeface="Gidole"/>
              </a:rPr>
              <a:t>Advancing into Analytics?</a:t>
            </a:r>
            <a:endParaRPr lang="en-US" sz="3200" spc="30" dirty="0">
              <a:solidFill>
                <a:srgbClr val="000000"/>
              </a:solidFill>
              <a:latin typeface="Gidole"/>
            </a:endParaRPr>
          </a:p>
          <a:p>
            <a:pPr marL="914400" lvl="1" indent="-457200">
              <a:lnSpc>
                <a:spcPts val="3750"/>
              </a:lnSpc>
              <a:buFont typeface="Arial" panose="020B0604020202020204" pitchFamily="34" charset="0"/>
              <a:buChar char="•"/>
            </a:pPr>
            <a:r>
              <a:rPr lang="en-US" sz="3200" spc="30" dirty="0">
                <a:solidFill>
                  <a:srgbClr val="000000"/>
                </a:solidFill>
                <a:latin typeface="Gidole"/>
              </a:rPr>
              <a:t>Objectives</a:t>
            </a:r>
          </a:p>
          <a:p>
            <a:pPr marL="914400" lvl="1" indent="-457200">
              <a:lnSpc>
                <a:spcPts val="3750"/>
              </a:lnSpc>
              <a:buFont typeface="Arial" panose="020B0604020202020204" pitchFamily="34" charset="0"/>
              <a:buChar char="•"/>
            </a:pPr>
            <a:r>
              <a:rPr lang="en-US" sz="3200" spc="30" dirty="0">
                <a:solidFill>
                  <a:srgbClr val="000000"/>
                </a:solidFill>
                <a:latin typeface="Gidole"/>
              </a:rPr>
              <a:t>Pre-requisites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 tour of the book</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Conclusion</a:t>
            </a:r>
          </a:p>
          <a:p>
            <a:pPr marL="914400" lvl="1" indent="-457200">
              <a:lnSpc>
                <a:spcPts val="3750"/>
              </a:lnSpc>
              <a:buFont typeface="Arial" panose="020B0604020202020204" pitchFamily="34" charset="0"/>
              <a:buChar char="•"/>
            </a:pPr>
            <a:r>
              <a:rPr lang="en-US" sz="3200" spc="30" dirty="0">
                <a:solidFill>
                  <a:srgbClr val="000000"/>
                </a:solidFill>
                <a:latin typeface="Gidole"/>
              </a:rPr>
              <a:t>Resources</a:t>
            </a:r>
          </a:p>
          <a:p>
            <a:pPr marL="914400" lvl="1" indent="-457200">
              <a:lnSpc>
                <a:spcPts val="3750"/>
              </a:lnSpc>
              <a:buFont typeface="Arial" panose="020B0604020202020204" pitchFamily="34" charset="0"/>
              <a:buChar char="•"/>
            </a:pPr>
            <a:r>
              <a:rPr lang="en-US" sz="3200" spc="30" dirty="0">
                <a:solidFill>
                  <a:srgbClr val="000000"/>
                </a:solidFill>
                <a:latin typeface="Gidole"/>
              </a:rPr>
              <a:t>What’s with the bird?</a:t>
            </a: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6705601" y="264557"/>
            <a:ext cx="10553700" cy="2308324"/>
          </a:xfrm>
          <a:prstGeom prst="rect">
            <a:avLst/>
          </a:prstGeom>
        </p:spPr>
        <p:txBody>
          <a:bodyPr wrap="square" lIns="0" tIns="0" rIns="0" bIns="0" rtlCol="0" anchor="t">
            <a:spAutoFit/>
          </a:bodyPr>
          <a:lstStyle/>
          <a:p>
            <a:pPr algn="r">
              <a:lnSpc>
                <a:spcPts val="9000"/>
              </a:lnSpc>
            </a:pPr>
            <a:r>
              <a:rPr lang="en-US" sz="7500" b="1" spc="375" dirty="0">
                <a:solidFill>
                  <a:srgbClr val="FFFFFF"/>
                </a:solidFill>
                <a:latin typeface="League Spartan Bold"/>
              </a:rPr>
              <a:t>WHY </a:t>
            </a:r>
            <a:r>
              <a:rPr lang="en-US" sz="7500" b="1" i="1" spc="375" dirty="0">
                <a:solidFill>
                  <a:srgbClr val="FFFFFF"/>
                </a:solidFill>
                <a:latin typeface="League Spartan Bold"/>
              </a:rPr>
              <a:t>ADVANCING INTO ANALYTICS?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3785442" y="647700"/>
            <a:ext cx="13130958" cy="568617"/>
          </a:xfrm>
          <a:prstGeom prst="rect">
            <a:avLst/>
          </a:prstGeom>
        </p:spPr>
        <p:txBody>
          <a:bodyPr wrap="square" lIns="0" tIns="0" rIns="0" bIns="0" rtlCol="0" anchor="t">
            <a:spAutoFit/>
          </a:bodyPr>
          <a:lstStyle/>
          <a:p>
            <a:pPr marL="264160" lvl="1" algn="ctr">
              <a:lnSpc>
                <a:spcPts val="3840"/>
              </a:lnSpc>
            </a:pPr>
            <a:r>
              <a:rPr lang="en-US" sz="6000" b="1" spc="160" dirty="0">
                <a:solidFill>
                  <a:srgbClr val="000000"/>
                </a:solidFill>
                <a:latin typeface="League Spartan Bold"/>
              </a:rPr>
              <a:t>MAKE STRAIGHT THE PATH</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Rectangle 10">
            <a:extLst>
              <a:ext uri="{FF2B5EF4-FFF2-40B4-BE49-F238E27FC236}">
                <a16:creationId xmlns:a16="http://schemas.microsoft.com/office/drawing/2014/main" id="{1C732838-297B-453E-8601-DCD69E7B5D98}"/>
              </a:ext>
            </a:extLst>
          </p:cNvPr>
          <p:cNvSpPr/>
          <p:nvPr/>
        </p:nvSpPr>
        <p:spPr>
          <a:xfrm>
            <a:off x="901700" y="2964160"/>
            <a:ext cx="9144000" cy="6186309"/>
          </a:xfrm>
          <a:prstGeom prst="rect">
            <a:avLst/>
          </a:prstGeom>
        </p:spPr>
        <p:txBody>
          <a:bodyPr>
            <a:spAutoFit/>
          </a:bodyPr>
          <a:lstStyle/>
          <a:p>
            <a:r>
              <a:rPr lang="en-US" sz="4400" dirty="0">
                <a:latin typeface="Gidole" panose="02000503000000000000" pitchFamily="50" charset="0"/>
              </a:rPr>
              <a:t>“The more you can explain about the way your new learning relates to your prior knowledge, the stronger your grasp of the new learning will be, and the more connections you create that will help you remember it later.”</a:t>
            </a:r>
          </a:p>
          <a:p>
            <a:endParaRPr lang="en-US" sz="4400" dirty="0">
              <a:latin typeface="Gidole" panose="02000503000000000000" pitchFamily="50" charset="0"/>
            </a:endParaRPr>
          </a:p>
          <a:p>
            <a:r>
              <a:rPr lang="en-US" sz="4400" dirty="0">
                <a:latin typeface="Gidole" panose="02000503000000000000" pitchFamily="50" charset="0"/>
              </a:rPr>
              <a:t> -- Brown et al., </a:t>
            </a:r>
            <a:r>
              <a:rPr lang="en-US" sz="4400" i="1" dirty="0">
                <a:latin typeface="Gidole" panose="02000503000000000000" pitchFamily="50" charset="0"/>
              </a:rPr>
              <a:t>Make it Stick: The Science of Successful Learning</a:t>
            </a:r>
            <a:endParaRPr lang="en-US" sz="4400" dirty="0">
              <a:latin typeface="Gidole" panose="02000503000000000000" pitchFamily="50" charset="0"/>
            </a:endParaRPr>
          </a:p>
        </p:txBody>
      </p:sp>
      <p:pic>
        <p:nvPicPr>
          <p:cNvPr id="2050" name="Picture 2" descr="Make It Stick: The Science of Successful Learning | Cult ...">
            <a:extLst>
              <a:ext uri="{FF2B5EF4-FFF2-40B4-BE49-F238E27FC236}">
                <a16:creationId xmlns:a16="http://schemas.microsoft.com/office/drawing/2014/main" id="{0D9ABD4D-4B2E-4D7A-8599-26C4A38C2C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60044" y="3444427"/>
            <a:ext cx="3875915" cy="5813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0366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b="1" spc="195" dirty="0">
                <a:solidFill>
                  <a:srgbClr val="F2F0F4"/>
                </a:solidFill>
                <a:latin typeface="League Spartan Italics"/>
              </a:rPr>
              <a:t>LEARNING OBJECTIVE</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65867" y="3649392"/>
            <a:ext cx="9982200" cy="2800767"/>
          </a:xfrm>
          <a:prstGeom prst="rect">
            <a:avLst/>
          </a:prstGeom>
          <a:noFill/>
        </p:spPr>
        <p:txBody>
          <a:bodyPr wrap="square" rtlCol="0">
            <a:spAutoFit/>
          </a:bodyPr>
          <a:lstStyle/>
          <a:p>
            <a:r>
              <a:rPr lang="en-US" sz="4400" dirty="0">
                <a:latin typeface="Gidole" panose="02000503000000000000" pitchFamily="50" charset="0"/>
              </a:rPr>
              <a:t>“By the end of this book, you should be able to conduct exploratory data analysis and hypothesis testing using a programming language”</a:t>
            </a:r>
          </a:p>
        </p:txBody>
      </p:sp>
      <p:sp>
        <p:nvSpPr>
          <p:cNvPr id="14" name="TextBox 13">
            <a:extLst>
              <a:ext uri="{FF2B5EF4-FFF2-40B4-BE49-F238E27FC236}">
                <a16:creationId xmlns:a16="http://schemas.microsoft.com/office/drawing/2014/main" id="{7D868876-F882-4982-AAC2-6057738012DA}"/>
              </a:ext>
            </a:extLst>
          </p:cNvPr>
          <p:cNvSpPr txBox="1"/>
          <p:nvPr/>
        </p:nvSpPr>
        <p:spPr>
          <a:xfrm>
            <a:off x="10154242" y="6286500"/>
            <a:ext cx="7848600" cy="3170099"/>
          </a:xfrm>
          <a:prstGeom prst="rect">
            <a:avLst/>
          </a:prstGeom>
          <a:noFill/>
        </p:spPr>
        <p:txBody>
          <a:bodyPr wrap="square" rtlCol="0">
            <a:spAutoFit/>
          </a:bodyPr>
          <a:lstStyle/>
          <a:p>
            <a:pPr marL="571500" indent="-571500">
              <a:buFont typeface="Arial" panose="020B0604020202020204" pitchFamily="34" charset="0"/>
              <a:buChar char="•"/>
            </a:pPr>
            <a:r>
              <a:rPr lang="en-US" sz="4000" dirty="0">
                <a:latin typeface="Gidole" panose="020B0604020202020204" charset="0"/>
              </a:rPr>
              <a:t>Data visualization</a:t>
            </a:r>
          </a:p>
          <a:p>
            <a:pPr marL="571500" indent="-571500">
              <a:buFont typeface="Arial" panose="020B0604020202020204" pitchFamily="34" charset="0"/>
              <a:buChar char="•"/>
            </a:pPr>
            <a:r>
              <a:rPr lang="en-US" sz="4000" dirty="0">
                <a:latin typeface="Gidole" panose="020B0604020202020204" charset="0"/>
              </a:rPr>
              <a:t>Summary statistics</a:t>
            </a:r>
          </a:p>
          <a:p>
            <a:pPr marL="571500" indent="-571500">
              <a:buFont typeface="Arial" panose="020B0604020202020204" pitchFamily="34" charset="0"/>
              <a:buChar char="•"/>
            </a:pPr>
            <a:r>
              <a:rPr lang="en-US" sz="4000" dirty="0">
                <a:latin typeface="Gidole" panose="020B0604020202020204" charset="0"/>
              </a:rPr>
              <a:t>Probability </a:t>
            </a:r>
          </a:p>
          <a:p>
            <a:pPr marL="571500" indent="-571500">
              <a:buFont typeface="Arial" panose="020B0604020202020204" pitchFamily="34" charset="0"/>
              <a:buChar char="•"/>
            </a:pPr>
            <a:r>
              <a:rPr lang="en-US" sz="4000" dirty="0">
                <a:latin typeface="Gidole" panose="020B0604020202020204" charset="0"/>
              </a:rPr>
              <a:t>Inferential statistics</a:t>
            </a:r>
          </a:p>
          <a:p>
            <a:pPr marL="571500" indent="-571500">
              <a:buFont typeface="Arial" panose="020B0604020202020204" pitchFamily="34" charset="0"/>
              <a:buChar char="•"/>
            </a:pPr>
            <a:r>
              <a:rPr lang="en-US" sz="4000" dirty="0">
                <a:latin typeface="Gidole" panose="020B0604020202020204" charset="0"/>
              </a:rPr>
              <a:t>Data cleaning &amp; manipulation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b="1" spc="195" dirty="0">
                <a:solidFill>
                  <a:srgbClr val="F2F0F4"/>
                </a:solidFill>
                <a:latin typeface="League Spartan Italics"/>
              </a:rPr>
              <a:t>PRE-REQUISITES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446068" y="3920499"/>
            <a:ext cx="10744200" cy="5800049"/>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3600" dirty="0">
                <a:latin typeface="Gidole" panose="02000503000000000000" pitchFamily="50" charset="0"/>
              </a:rPr>
              <a:t>Absolute, relative, and mixed cell references</a:t>
            </a:r>
          </a:p>
          <a:p>
            <a:pPr marL="571500" indent="-571500">
              <a:lnSpc>
                <a:spcPct val="150000"/>
              </a:lnSpc>
              <a:buFont typeface="Arial" panose="020B0604020202020204" pitchFamily="34" charset="0"/>
              <a:buChar char="•"/>
            </a:pPr>
            <a:r>
              <a:rPr lang="en-US" sz="3600" dirty="0">
                <a:latin typeface="Gidole" panose="02000503000000000000" pitchFamily="50" charset="0"/>
              </a:rPr>
              <a:t>Conditional logic and conditional aggregation (</a:t>
            </a:r>
            <a:r>
              <a:rPr lang="en-US" sz="3600" dirty="0">
                <a:latin typeface="Consolas" panose="020B0609020204030204" pitchFamily="49" charset="0"/>
              </a:rPr>
              <a:t>IF() </a:t>
            </a:r>
            <a:r>
              <a:rPr lang="en-US" sz="3600" dirty="0">
                <a:latin typeface="Gidole" panose="02000503000000000000" pitchFamily="50" charset="0"/>
              </a:rPr>
              <a:t>statements, </a:t>
            </a:r>
            <a:r>
              <a:rPr lang="en-US" sz="3600" dirty="0">
                <a:latin typeface="Consolas" panose="020B0609020204030204" pitchFamily="49" charset="0"/>
              </a:rPr>
              <a:t>SUMIF()/SUMIFS(), </a:t>
            </a:r>
            <a:r>
              <a:rPr lang="en-US" sz="3600" dirty="0">
                <a:latin typeface="Gidole" panose="02000503000000000000" pitchFamily="50" charset="0"/>
              </a:rPr>
              <a:t>and so forth) </a:t>
            </a:r>
          </a:p>
          <a:p>
            <a:pPr marL="571500" indent="-571500">
              <a:lnSpc>
                <a:spcPct val="150000"/>
              </a:lnSpc>
              <a:buFont typeface="Arial" panose="020B0604020202020204" pitchFamily="34" charset="0"/>
              <a:buChar char="•"/>
            </a:pPr>
            <a:r>
              <a:rPr lang="en-US" sz="3600" dirty="0">
                <a:latin typeface="Gidole" panose="02000503000000000000" pitchFamily="50" charset="0"/>
              </a:rPr>
              <a:t>Combining data sources (</a:t>
            </a:r>
            <a:r>
              <a:rPr lang="en-US" sz="3600" dirty="0">
                <a:latin typeface="Consolas" panose="020B0609020204030204" pitchFamily="49" charset="0"/>
              </a:rPr>
              <a:t>VLOOKUP(),</a:t>
            </a:r>
            <a:r>
              <a:rPr lang="en-US" sz="3600" dirty="0">
                <a:latin typeface="Gidole" panose="02000503000000000000" pitchFamily="50" charset="0"/>
              </a:rPr>
              <a:t> </a:t>
            </a:r>
            <a:r>
              <a:rPr lang="en-US" sz="3600" dirty="0">
                <a:latin typeface="Consolas" panose="020B0609020204030204" pitchFamily="49" charset="0"/>
              </a:rPr>
              <a:t>INDEX()/MATCH()</a:t>
            </a:r>
            <a:r>
              <a:rPr lang="en-US" sz="3600" dirty="0">
                <a:latin typeface="Gidole" panose="02000503000000000000" pitchFamily="50" charset="0"/>
              </a:rPr>
              <a:t>, and so forth)</a:t>
            </a:r>
          </a:p>
          <a:p>
            <a:pPr marL="571500" indent="-571500">
              <a:lnSpc>
                <a:spcPct val="150000"/>
              </a:lnSpc>
              <a:buFont typeface="Arial" panose="020B0604020202020204" pitchFamily="34" charset="0"/>
              <a:buChar char="•"/>
            </a:pPr>
            <a:r>
              <a:rPr lang="en-US" sz="3600" dirty="0">
                <a:latin typeface="Gidole" panose="02000503000000000000" pitchFamily="50" charset="0"/>
              </a:rPr>
              <a:t>Sorting, filtering, and aggregating data with PivotTables </a:t>
            </a:r>
          </a:p>
          <a:p>
            <a:pPr marL="571500" indent="-571500">
              <a:lnSpc>
                <a:spcPct val="150000"/>
              </a:lnSpc>
              <a:buFont typeface="Arial" panose="020B0604020202020204" pitchFamily="34" charset="0"/>
              <a:buChar char="•"/>
            </a:pPr>
            <a:r>
              <a:rPr lang="en-US" sz="3600" dirty="0">
                <a:latin typeface="Gidole" panose="02000503000000000000" pitchFamily="50" charset="0"/>
              </a:rPr>
              <a:t>Basic plotting (bar charts, line charts, and so forth)</a:t>
            </a:r>
          </a:p>
        </p:txBody>
      </p:sp>
      <p:pic>
        <p:nvPicPr>
          <p:cNvPr id="6146" name="Picture 2" descr="Excel 2019 Bible | Wiley">
            <a:extLst>
              <a:ext uri="{FF2B5EF4-FFF2-40B4-BE49-F238E27FC236}">
                <a16:creationId xmlns:a16="http://schemas.microsoft.com/office/drawing/2014/main" id="{9B77D15A-1AFA-4E3A-806B-375E41C387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69833" y="3901796"/>
            <a:ext cx="3619500" cy="4536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154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6705601" y="264557"/>
            <a:ext cx="10553700" cy="1154162"/>
          </a:xfrm>
          <a:prstGeom prst="rect">
            <a:avLst/>
          </a:prstGeom>
        </p:spPr>
        <p:txBody>
          <a:bodyPr wrap="square" lIns="0" tIns="0" rIns="0" bIns="0" rtlCol="0" anchor="t">
            <a:spAutoFit/>
          </a:bodyPr>
          <a:lstStyle/>
          <a:p>
            <a:pPr algn="r">
              <a:lnSpc>
                <a:spcPts val="9000"/>
              </a:lnSpc>
            </a:pPr>
            <a:r>
              <a:rPr lang="en-US" sz="7500" b="1" spc="375" dirty="0">
                <a:solidFill>
                  <a:srgbClr val="FFFFFF"/>
                </a:solidFill>
                <a:latin typeface="League Spartan Bold"/>
              </a:rPr>
              <a:t>A TOUR OF THE BOOK</a:t>
            </a:r>
            <a:endParaRPr lang="en-US" sz="7500" b="1" i="1" spc="375" dirty="0">
              <a:solidFill>
                <a:srgbClr val="FFFFFF"/>
              </a:solidFill>
              <a:latin typeface="League Spartan Bold"/>
            </a:endParaRPr>
          </a:p>
        </p:txBody>
      </p:sp>
    </p:spTree>
    <p:extLst>
      <p:ext uri="{BB962C8B-B14F-4D97-AF65-F5344CB8AC3E}">
        <p14:creationId xmlns:p14="http://schemas.microsoft.com/office/powerpoint/2010/main" val="3324160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3644754" y="435320"/>
            <a:ext cx="14238642" cy="2262286"/>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I. FOUNDATIONS OF ANALYTICS IN EXCEL</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152400" y="3849087"/>
            <a:ext cx="9296400" cy="2862322"/>
          </a:xfrm>
          <a:prstGeom prst="rect">
            <a:avLst/>
          </a:prstGeom>
          <a:noFill/>
        </p:spPr>
        <p:txBody>
          <a:bodyPr wrap="square" rtlCol="0">
            <a:spAutoFit/>
          </a:bodyPr>
          <a:lstStyle/>
          <a:p>
            <a:pPr marL="742950" indent="-742950">
              <a:buAutoNum type="arabicPeriod"/>
            </a:pPr>
            <a:r>
              <a:rPr lang="en-US" sz="3600" b="1" dirty="0">
                <a:latin typeface="Gidole" panose="020B0604020202020204" charset="0"/>
              </a:rPr>
              <a:t>Foundations of Exploratory Data Analysis</a:t>
            </a:r>
          </a:p>
          <a:p>
            <a:pPr marL="742950" indent="-742950">
              <a:buAutoNum type="arabicPeriod"/>
            </a:pPr>
            <a:r>
              <a:rPr lang="en-US" sz="3600" dirty="0">
                <a:latin typeface="Gidole" panose="020B0604020202020204" charset="0"/>
              </a:rPr>
              <a:t>Foundations of Probability</a:t>
            </a:r>
          </a:p>
          <a:p>
            <a:pPr marL="742950" indent="-742950">
              <a:buAutoNum type="arabicPeriod"/>
            </a:pPr>
            <a:r>
              <a:rPr lang="en-US" sz="3600" dirty="0">
                <a:latin typeface="Gidole" panose="020B0604020202020204" charset="0"/>
              </a:rPr>
              <a:t>Foundations of Inferential Statistics</a:t>
            </a:r>
          </a:p>
          <a:p>
            <a:pPr marL="742950" indent="-742950">
              <a:buAutoNum type="arabicPeriod"/>
            </a:pPr>
            <a:r>
              <a:rPr lang="en-US" sz="3600" dirty="0">
                <a:latin typeface="Gidole" panose="020B0604020202020204" charset="0"/>
              </a:rPr>
              <a:t>Correlation and Regression</a:t>
            </a:r>
          </a:p>
          <a:p>
            <a:pPr marL="742950" indent="-742950">
              <a:buAutoNum type="arabicPeriod"/>
            </a:pPr>
            <a:r>
              <a:rPr lang="en-US" sz="3600" dirty="0">
                <a:latin typeface="Gidole" panose="020B0604020202020204" charset="0"/>
              </a:rPr>
              <a:t>The Data Analytics Stack</a:t>
            </a:r>
          </a:p>
        </p:txBody>
      </p:sp>
      <p:pic>
        <p:nvPicPr>
          <p:cNvPr id="10" name="Picture 9">
            <a:extLst>
              <a:ext uri="{FF2B5EF4-FFF2-40B4-BE49-F238E27FC236}">
                <a16:creationId xmlns:a16="http://schemas.microsoft.com/office/drawing/2014/main" id="{5D522982-5C37-45DB-8FB6-23CE63C25A00}"/>
              </a:ext>
            </a:extLst>
          </p:cNvPr>
          <p:cNvPicPr>
            <a:picLocks noChangeAspect="1"/>
          </p:cNvPicPr>
          <p:nvPr/>
        </p:nvPicPr>
        <p:blipFill>
          <a:blip r:embed="rId4"/>
          <a:stretch>
            <a:fillRect/>
          </a:stretch>
        </p:blipFill>
        <p:spPr>
          <a:xfrm>
            <a:off x="8534400" y="5524500"/>
            <a:ext cx="8743366" cy="3405801"/>
          </a:xfrm>
          <a:prstGeom prst="rect">
            <a:avLst/>
          </a:prstGeom>
        </p:spPr>
      </p:pic>
    </p:spTree>
    <p:extLst>
      <p:ext uri="{BB962C8B-B14F-4D97-AF65-F5344CB8AC3E}">
        <p14:creationId xmlns:p14="http://schemas.microsoft.com/office/powerpoint/2010/main" val="1917562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2061</TotalTime>
  <Words>1588</Words>
  <Application>Microsoft Office PowerPoint</Application>
  <PresentationFormat>Custom</PresentationFormat>
  <Paragraphs>180</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Calibri</vt:lpstr>
      <vt:lpstr>League Spartan Italics</vt:lpstr>
      <vt:lpstr>Open Sans Extra Bold</vt:lpstr>
      <vt:lpstr>Arial</vt:lpstr>
      <vt:lpstr>Gidole</vt:lpstr>
      <vt:lpstr>Consolas</vt:lpstr>
      <vt:lpstr>League Spartan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186</cp:revision>
  <dcterms:created xsi:type="dcterms:W3CDTF">2006-08-16T00:00:00Z</dcterms:created>
  <dcterms:modified xsi:type="dcterms:W3CDTF">2021-06-09T16:29:33Z</dcterms:modified>
  <dc:identifier>DADurESpNu8</dc:identifier>
</cp:coreProperties>
</file>

<file path=docProps/thumbnail.jpeg>
</file>